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notesSlides/notesSlide3.xml" ContentType="application/vnd.openxmlformats-officedocument.presentationml.notes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docProps/core.xml" ContentType="application/vnd.openxmlformats-package.core-properties+xml"/>
  <Default Extension="rels" ContentType="application/vnd.openxmlformats-package.relationships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1" r:id="rId1"/>
  </p:sldMasterIdLst>
  <p:notesMasterIdLst>
    <p:notesMasterId r:id="rId9"/>
  </p:notesMasterIdLst>
  <p:handoutMasterIdLst>
    <p:handoutMasterId r:id="rId10"/>
  </p:handoutMasterIdLst>
  <p:sldIdLst>
    <p:sldId id="294" r:id="rId2"/>
    <p:sldId id="309" r:id="rId3"/>
    <p:sldId id="258" r:id="rId4"/>
    <p:sldId id="271" r:id="rId5"/>
    <p:sldId id="273" r:id="rId6"/>
    <p:sldId id="286" r:id="rId7"/>
    <p:sldId id="310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5pPr>
    <a:lvl6pPr marL="2286000" algn="l" defTabSz="457200" rtl="0" eaLnBrk="1" latinLnBrk="0" hangingPunct="1"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6pPr>
    <a:lvl7pPr marL="2743200" algn="l" defTabSz="457200" rtl="0" eaLnBrk="1" latinLnBrk="0" hangingPunct="1"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7pPr>
    <a:lvl8pPr marL="3200400" algn="l" defTabSz="457200" rtl="0" eaLnBrk="1" latinLnBrk="0" hangingPunct="1"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8pPr>
    <a:lvl9pPr marL="3657600" algn="l" defTabSz="457200" rtl="0" eaLnBrk="1" latinLnBrk="0" hangingPunct="1"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4894"/>
    <a:srgbClr val="194A90"/>
    <a:srgbClr val="E8EDFF"/>
    <a:srgbClr val="124A91"/>
    <a:srgbClr val="005DAA"/>
    <a:srgbClr val="89C4FF"/>
    <a:srgbClr val="0039A6"/>
    <a:srgbClr val="173F82"/>
    <a:srgbClr val="FF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3564" autoAdjust="0"/>
    <p:restoredTop sz="99122" autoAdjust="0"/>
  </p:normalViewPr>
  <p:slideViewPr>
    <p:cSldViewPr>
      <p:cViewPr varScale="1">
        <p:scale>
          <a:sx n="143" d="100"/>
          <a:sy n="143" d="100"/>
        </p:scale>
        <p:origin x="-7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896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4" charset="0"/>
              </a:defRPr>
            </a:lvl1pPr>
          </a:lstStyle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4" charset="0"/>
              </a:defRPr>
            </a:lvl1pPr>
          </a:lstStyle>
          <a:p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4" charset="0"/>
              </a:defRPr>
            </a:lvl1pPr>
          </a:lstStyle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4" charset="0"/>
              </a:defRPr>
            </a:lvl1pPr>
          </a:lstStyle>
          <a:p>
            <a:fld id="{D583CDA2-581B-4032-B19A-2FDBA92AFD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4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4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4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4" charset="0"/>
              </a:defRPr>
            </a:lvl1pPr>
          </a:lstStyle>
          <a:p>
            <a:fld id="{F590BE2E-A716-4D47-B0F2-96EAD447E6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4" charset="0"/>
        <a:ea typeface="ＭＳ Ｐゴシック" pitchFamily="2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4" charset="0"/>
        <a:ea typeface="ＭＳ Ｐゴシック" pitchFamily="2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4" charset="0"/>
        <a:ea typeface="ＭＳ Ｐゴシック" pitchFamily="2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26DE0-0134-489E-83FB-D463230846F1}" type="slidenum">
              <a:rPr lang="en-US"/>
              <a:pPr/>
              <a:t>1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56435C-9499-4F5C-B5EC-004F0D875EFA}" type="slidenum">
              <a:rPr lang="en-US"/>
              <a:pPr/>
              <a:t>3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079CA-AD35-4043-8BC0-46F6595B384A}" type="slidenum">
              <a:rPr lang="en-US"/>
              <a:pPr/>
              <a:t>4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376138-EE3F-491E-BD1A-AF1E29AA3980}" type="slidenum">
              <a:rPr lang="en-US"/>
              <a:pPr/>
              <a:t>5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11D27-C6D0-4015-9078-812C516E32C0}" type="slidenum">
              <a:rPr lang="en-US"/>
              <a:pPr/>
              <a:t>6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586" name="Group 2"/>
          <p:cNvGrpSpPr>
            <a:grpSpLocks/>
          </p:cNvGrpSpPr>
          <p:nvPr/>
        </p:nvGrpSpPr>
        <p:grpSpPr bwMode="auto">
          <a:xfrm>
            <a:off x="0" y="1828800"/>
            <a:ext cx="9144000" cy="1981200"/>
            <a:chOff x="0" y="0"/>
            <a:chExt cx="5760" cy="708"/>
          </a:xfrm>
        </p:grpSpPr>
        <p:sp>
          <p:nvSpPr>
            <p:cNvPr id="195587" name="Rectangle 3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88" name="Rectangle 4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55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638800"/>
            <a:ext cx="6477000" cy="914400"/>
          </a:xfrm>
        </p:spPr>
        <p:txBody>
          <a:bodyPr anchor="ctr"/>
          <a:lstStyle>
            <a:lvl1pPr marL="0" indent="0" algn="ctr">
              <a:buFont typeface="Wingdings" pitchFamily="24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559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828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5596" name="Rectangle 12"/>
          <p:cNvSpPr>
            <a:spLocks noChangeArrowheads="1"/>
          </p:cNvSpPr>
          <p:nvPr/>
        </p:nvSpPr>
        <p:spPr bwMode="auto">
          <a:xfrm>
            <a:off x="1452563" y="4800600"/>
            <a:ext cx="640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tx1"/>
              </a:solidFill>
              <a:latin typeface="Arial" pitchFamily="24" charset="0"/>
            </a:endParaRPr>
          </a:p>
        </p:txBody>
      </p:sp>
      <p:sp>
        <p:nvSpPr>
          <p:cNvPr id="195597" name="Rectangle 13"/>
          <p:cNvSpPr>
            <a:spLocks noChangeArrowheads="1"/>
          </p:cNvSpPr>
          <p:nvPr/>
        </p:nvSpPr>
        <p:spPr bwMode="auto">
          <a:xfrm>
            <a:off x="1371600" y="5029200"/>
            <a:ext cx="640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tx1"/>
              </a:solidFill>
              <a:latin typeface="Arial" pitchFamily="24" charset="0"/>
            </a:endParaRPr>
          </a:p>
        </p:txBody>
      </p:sp>
      <p:sp>
        <p:nvSpPr>
          <p:cNvPr id="195598" name="Text Box 14"/>
          <p:cNvSpPr txBox="1">
            <a:spLocks noChangeArrowheads="1"/>
          </p:cNvSpPr>
          <p:nvPr/>
        </p:nvSpPr>
        <p:spPr bwMode="auto">
          <a:xfrm>
            <a:off x="1371600" y="51054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tx1"/>
              </a:solidFill>
              <a:latin typeface="Helvetica" pitchFamily="24" charset="0"/>
            </a:endParaRPr>
          </a:p>
        </p:txBody>
      </p:sp>
      <p:sp>
        <p:nvSpPr>
          <p:cNvPr id="195599" name="Rectangle 15"/>
          <p:cNvSpPr>
            <a:spLocks noChangeArrowheads="1"/>
          </p:cNvSpPr>
          <p:nvPr/>
        </p:nvSpPr>
        <p:spPr bwMode="auto">
          <a:xfrm>
            <a:off x="1371600" y="4800600"/>
            <a:ext cx="640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tx1"/>
              </a:solidFill>
              <a:latin typeface="Arial" pitchFamily="24" charset="0"/>
            </a:endParaRPr>
          </a:p>
        </p:txBody>
      </p:sp>
      <p:grpSp>
        <p:nvGrpSpPr>
          <p:cNvPr id="195612" name="Group 28"/>
          <p:cNvGrpSpPr>
            <a:grpSpLocks/>
          </p:cNvGrpSpPr>
          <p:nvPr userDrawn="1"/>
        </p:nvGrpSpPr>
        <p:grpSpPr bwMode="auto">
          <a:xfrm>
            <a:off x="0" y="3886200"/>
            <a:ext cx="9144000" cy="76200"/>
            <a:chOff x="0" y="0"/>
            <a:chExt cx="5760" cy="708"/>
          </a:xfrm>
        </p:grpSpPr>
        <p:sp>
          <p:nvSpPr>
            <p:cNvPr id="195613" name="Rectangle 29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14" name="Rectangle 30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5615" name="Group 31"/>
          <p:cNvGrpSpPr>
            <a:grpSpLocks/>
          </p:cNvGrpSpPr>
          <p:nvPr userDrawn="1"/>
        </p:nvGrpSpPr>
        <p:grpSpPr bwMode="auto">
          <a:xfrm>
            <a:off x="0" y="1676400"/>
            <a:ext cx="9144000" cy="76200"/>
            <a:chOff x="0" y="0"/>
            <a:chExt cx="5760" cy="708"/>
          </a:xfrm>
        </p:grpSpPr>
        <p:sp>
          <p:nvSpPr>
            <p:cNvPr id="195616" name="Rectangle 32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17" name="Rectangle 33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5621" name="Picture 3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0"/>
            <a:ext cx="1371600" cy="409575"/>
          </a:xfrm>
          <a:prstGeom prst="rect">
            <a:avLst/>
          </a:prstGeom>
          <a:noFill/>
        </p:spPr>
      </p:pic>
      <p:pic>
        <p:nvPicPr>
          <p:cNvPr id="195622" name="Picture 38" descr="lab_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41550" cy="4111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193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59055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5" name="Rectangle 15"/>
          <p:cNvSpPr>
            <a:spLocks noChangeArrowheads="1"/>
          </p:cNvSpPr>
          <p:nvPr userDrawn="1"/>
        </p:nvSpPr>
        <p:spPr bwMode="auto">
          <a:xfrm>
            <a:off x="2743200" y="6693408"/>
            <a:ext cx="53340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700" b="1" dirty="0">
                <a:solidFill>
                  <a:schemeClr val="tx1"/>
                </a:solidFill>
                <a:latin typeface="Arial" pitchFamily="24" charset="0"/>
              </a:rPr>
              <a:t>V. A. Soukhanovskii, </a:t>
            </a:r>
            <a:r>
              <a:rPr lang="en-US" sz="700" b="1" dirty="0">
                <a:solidFill>
                  <a:schemeClr val="tx1"/>
                </a:solidFill>
                <a:latin typeface="Arial Narrow" pitchFamily="24" charset="0"/>
              </a:rPr>
              <a:t>NSTX</a:t>
            </a:r>
            <a:r>
              <a:rPr lang="en-US" sz="700" b="1" dirty="0" smtClean="0">
                <a:solidFill>
                  <a:schemeClr val="tx1"/>
                </a:solidFill>
                <a:latin typeface="Arial Narrow" pitchFamily="24" charset="0"/>
              </a:rPr>
              <a:t> </a:t>
            </a:r>
            <a:r>
              <a:rPr lang="en-US" sz="700" b="1" dirty="0" smtClean="0">
                <a:solidFill>
                  <a:schemeClr val="tx1"/>
                </a:solidFill>
                <a:latin typeface="Arial Narrow" pitchFamily="24" charset="0"/>
              </a:rPr>
              <a:t>FY2010 </a:t>
            </a:r>
            <a:r>
              <a:rPr lang="en-US" sz="700" b="1" dirty="0" smtClean="0">
                <a:solidFill>
                  <a:schemeClr val="tx1"/>
                </a:solidFill>
                <a:latin typeface="Arial Narrow" pitchFamily="24" charset="0"/>
              </a:rPr>
              <a:t>Research </a:t>
            </a:r>
            <a:r>
              <a:rPr lang="en-US" sz="700" b="1" dirty="0">
                <a:solidFill>
                  <a:schemeClr val="tx1"/>
                </a:solidFill>
                <a:latin typeface="Arial Narrow" pitchFamily="24" charset="0"/>
              </a:rPr>
              <a:t>Forum,</a:t>
            </a:r>
            <a:r>
              <a:rPr lang="en-US" sz="700" b="1" dirty="0" smtClean="0">
                <a:solidFill>
                  <a:schemeClr val="tx1"/>
                </a:solidFill>
                <a:latin typeface="Arial Narrow" pitchFamily="24" charset="0"/>
              </a:rPr>
              <a:t> 1 </a:t>
            </a:r>
            <a:r>
              <a:rPr lang="en-US" sz="700" b="1" dirty="0" smtClean="0">
                <a:solidFill>
                  <a:schemeClr val="tx1"/>
                </a:solidFill>
                <a:latin typeface="Arial Narrow" pitchFamily="24" charset="0"/>
              </a:rPr>
              <a:t>December </a:t>
            </a:r>
            <a:r>
              <a:rPr lang="en-US" sz="700" b="1" dirty="0" smtClean="0">
                <a:solidFill>
                  <a:schemeClr val="tx1"/>
                </a:solidFill>
                <a:latin typeface="Arial Narrow" pitchFamily="24" charset="0"/>
              </a:rPr>
              <a:t>2009, </a:t>
            </a:r>
            <a:r>
              <a:rPr lang="en-US" sz="700" b="1" dirty="0">
                <a:solidFill>
                  <a:schemeClr val="tx1"/>
                </a:solidFill>
                <a:latin typeface="Arial Narrow" pitchFamily="24" charset="0"/>
              </a:rPr>
              <a:t>Princeton, NJ</a:t>
            </a:r>
            <a:endParaRPr lang="en-US" sz="700" b="1" dirty="0">
              <a:solidFill>
                <a:schemeClr val="tx1"/>
              </a:solidFill>
              <a:latin typeface="Arial" pitchFamily="24" charset="0"/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94564" name="Group 4"/>
          <p:cNvGrpSpPr>
            <a:grpSpLocks/>
          </p:cNvGrpSpPr>
          <p:nvPr/>
        </p:nvGrpSpPr>
        <p:grpSpPr bwMode="auto">
          <a:xfrm>
            <a:off x="0" y="1066800"/>
            <a:ext cx="9142413" cy="76200"/>
            <a:chOff x="0" y="0"/>
            <a:chExt cx="5760" cy="708"/>
          </a:xfrm>
        </p:grpSpPr>
        <p:sp>
          <p:nvSpPr>
            <p:cNvPr id="194565" name="Rectangle 5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66" name="Rectangle 6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567" name="Line 7"/>
          <p:cNvSpPr>
            <a:spLocks noChangeShapeType="1"/>
          </p:cNvSpPr>
          <p:nvPr/>
        </p:nvSpPr>
        <p:spPr bwMode="auto">
          <a:xfrm flipV="1">
            <a:off x="838200" y="6688138"/>
            <a:ext cx="8229600" cy="17462"/>
          </a:xfrm>
          <a:prstGeom prst="line">
            <a:avLst/>
          </a:prstGeom>
          <a:noFill/>
          <a:ln w="28575" cap="flat" cmpd="sng" algn="ctr">
            <a:solidFill>
              <a:srgbClr val="124A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8582025" y="6699250"/>
            <a:ext cx="533400" cy="20197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75000"/>
              </a:lnSpc>
              <a:spcBef>
                <a:spcPct val="0"/>
              </a:spcBef>
            </a:pPr>
            <a:fld id="{E400D3EC-0C8E-41A0-A2EB-8AC24121EA66}" type="slidenum">
              <a:rPr lang="en-US" sz="900" b="1">
                <a:solidFill>
                  <a:schemeClr val="tx1"/>
                </a:solidFill>
                <a:latin typeface="Arial Narrow" pitchFamily="24" charset="0"/>
              </a:rPr>
              <a:pPr algn="r">
                <a:lnSpc>
                  <a:spcPct val="75000"/>
                </a:lnSpc>
                <a:spcBef>
                  <a:spcPct val="0"/>
                </a:spcBef>
              </a:pPr>
              <a:t>‹#›</a:t>
            </a:fld>
            <a:r>
              <a:rPr lang="en-US" sz="900" b="1" dirty="0">
                <a:solidFill>
                  <a:schemeClr val="tx1"/>
                </a:solidFill>
                <a:latin typeface="Arial Narrow" pitchFamily="24" charset="0"/>
              </a:rPr>
              <a:t> of</a:t>
            </a:r>
            <a:r>
              <a:rPr lang="en-US" sz="900" b="1" dirty="0" smtClean="0">
                <a:solidFill>
                  <a:schemeClr val="tx1"/>
                </a:solidFill>
                <a:latin typeface="Arial Narrow" pitchFamily="24" charset="0"/>
              </a:rPr>
              <a:t> 7</a:t>
            </a:r>
            <a:endParaRPr lang="en-US" sz="900" b="1" dirty="0">
              <a:solidFill>
                <a:schemeClr val="tx1"/>
              </a:solidFill>
              <a:latin typeface="Arial Narrow" pitchFamily="24" charset="0"/>
            </a:endParaRPr>
          </a:p>
        </p:txBody>
      </p:sp>
      <p:sp>
        <p:nvSpPr>
          <p:cNvPr id="194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950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94585" name="Picture 25" descr="nstx07-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2550" y="6580188"/>
            <a:ext cx="603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24" charset="0"/>
          <a:ea typeface="ＭＳ Ｐゴシック" pitchFamily="24" charset="-128"/>
          <a:cs typeface="ＭＳ Ｐゴシック" pitchFamily="24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24" charset="0"/>
          <a:ea typeface="ＭＳ Ｐゴシック" pitchFamily="24" charset="-128"/>
          <a:cs typeface="ＭＳ Ｐゴシック" pitchFamily="24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24" charset="0"/>
          <a:ea typeface="ＭＳ Ｐゴシック" pitchFamily="24" charset="-128"/>
          <a:cs typeface="ＭＳ Ｐゴシック" pitchFamily="24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24" charset="0"/>
          <a:ea typeface="ＭＳ Ｐゴシック" pitchFamily="24" charset="-128"/>
          <a:cs typeface="ＭＳ Ｐゴシック" pitchFamily="2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24" charset="0"/>
          <a:ea typeface="ＭＳ Ｐゴシック" pitchFamily="24" charset="-128"/>
          <a:cs typeface="ＭＳ Ｐゴシック" pitchFamily="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24" charset="0"/>
          <a:ea typeface="ＭＳ Ｐゴシック" pitchFamily="24" charset="-128"/>
          <a:cs typeface="ＭＳ Ｐゴシック" pitchFamily="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24" charset="0"/>
          <a:ea typeface="ＭＳ Ｐゴシック" pitchFamily="24" charset="-128"/>
          <a:cs typeface="ＭＳ Ｐゴシック" pitchFamily="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Wingdings" pitchFamily="24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Times" pitchFamily="2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Symbol" pitchFamily="24" charset="2"/>
        <a:buChar char="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Symbol" pitchFamily="24" charset="2"/>
        <a:buChar char="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24" charset="-18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24" charset="-18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24" charset="-18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24" charset="-18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24" charset="-18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5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47" name="Rectangle 15"/>
          <p:cNvSpPr>
            <a:spLocks noChangeArrowheads="1"/>
          </p:cNvSpPr>
          <p:nvPr/>
        </p:nvSpPr>
        <p:spPr bwMode="auto">
          <a:xfrm>
            <a:off x="0" y="914400"/>
            <a:ext cx="9144000" cy="594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B6572"/>
              </a:clrFrom>
              <a:clrTo>
                <a:srgbClr val="5B6572">
                  <a:alpha val="0"/>
                </a:srgbClr>
              </a:clrTo>
            </a:clrChange>
            <a:lum bright="64000" contrast="-76000"/>
          </a:blip>
          <a:srcRect/>
          <a:stretch>
            <a:fillRect/>
          </a:stretch>
        </p:blipFill>
        <p:spPr bwMode="auto">
          <a:xfrm>
            <a:off x="2271713" y="2000250"/>
            <a:ext cx="4295775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569913" y="1309688"/>
            <a:ext cx="797242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3400" b="1" dirty="0">
                <a:latin typeface="Arial Narrow" pitchFamily="24" charset="0"/>
              </a:rPr>
              <a:t>Boundary Physics Topical Science Group Discussion Plan</a:t>
            </a:r>
            <a:endParaRPr lang="en-US" sz="4400" dirty="0">
              <a:solidFill>
                <a:schemeClr val="bg1"/>
              </a:solidFill>
              <a:latin typeface="Arial Narrow" pitchFamily="24" charset="0"/>
            </a:endParaRPr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2003425" y="2474913"/>
            <a:ext cx="5342701" cy="429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algn="ctr" eaLnBrk="1" hangingPunct="1">
              <a:spcBef>
                <a:spcPct val="0"/>
              </a:spcBef>
            </a:pPr>
            <a:r>
              <a:rPr lang="en-US" sz="2400" b="1" u="sng" dirty="0">
                <a:solidFill>
                  <a:schemeClr val="tx1"/>
                </a:solidFill>
                <a:latin typeface="Arial" pitchFamily="24" charset="0"/>
              </a:rPr>
              <a:t>V. A. Soukhanovskii</a:t>
            </a:r>
            <a:r>
              <a:rPr lang="en-US" sz="2400" b="1" dirty="0">
                <a:solidFill>
                  <a:schemeClr val="tx1"/>
                </a:solidFill>
                <a:latin typeface="Arial" pitchFamily="24" charset="0"/>
              </a:rPr>
              <a:t>, TSG Leader</a:t>
            </a:r>
            <a:endParaRPr lang="en-US" sz="2400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lnSpc>
                <a:spcPct val="50000"/>
              </a:lnSpc>
              <a:spcBef>
                <a:spcPct val="0"/>
              </a:spcBef>
            </a:pPr>
            <a:endParaRPr lang="en-US" sz="2400" baseline="30000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sz="1600" i="1" dirty="0">
                <a:solidFill>
                  <a:schemeClr val="tx1"/>
                </a:solidFill>
                <a:latin typeface="Arial" pitchFamily="24" charset="0"/>
              </a:rPr>
              <a:t>Lawrence Livermore National Laboratory, Livermore, CA</a:t>
            </a:r>
          </a:p>
          <a:p>
            <a:pPr marL="457200" indent="-457200" algn="ctr" eaLnBrk="1" hangingPunct="1">
              <a:lnSpc>
                <a:spcPct val="70000"/>
              </a:lnSpc>
              <a:spcBef>
                <a:spcPct val="0"/>
              </a:spcBef>
            </a:pPr>
            <a:endParaRPr lang="en-US" sz="1600" i="1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sz="2400" b="1" dirty="0">
                <a:solidFill>
                  <a:schemeClr val="tx1"/>
                </a:solidFill>
                <a:latin typeface="Arial" pitchFamily="24" charset="0"/>
              </a:rPr>
              <a:t>R. Maingi, TSG Deputy</a:t>
            </a:r>
            <a:endParaRPr lang="en-US" sz="2400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lnSpc>
                <a:spcPct val="50000"/>
              </a:lnSpc>
              <a:spcBef>
                <a:spcPct val="0"/>
              </a:spcBef>
            </a:pPr>
            <a:endParaRPr lang="en-US" sz="2400" baseline="30000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sz="1600" i="1" dirty="0">
                <a:solidFill>
                  <a:schemeClr val="tx1"/>
                </a:solidFill>
                <a:latin typeface="Arial" pitchFamily="24" charset="0"/>
              </a:rPr>
              <a:t>Oak Ridge National Laboratory, Oak Ridge, TN</a:t>
            </a:r>
          </a:p>
          <a:p>
            <a:pPr marL="457200" indent="-457200" algn="ctr" eaLnBrk="1" hangingPunct="1">
              <a:spcBef>
                <a:spcPct val="0"/>
              </a:spcBef>
            </a:pPr>
            <a:endParaRPr lang="en-US" sz="1600" i="1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sz="2400" b="1" dirty="0">
                <a:solidFill>
                  <a:schemeClr val="tx1"/>
                </a:solidFill>
                <a:latin typeface="Arial" pitchFamily="24" charset="0"/>
              </a:rPr>
              <a:t>D. P. </a:t>
            </a:r>
            <a:r>
              <a:rPr lang="en-US" sz="2400" b="1" dirty="0" err="1">
                <a:solidFill>
                  <a:schemeClr val="tx1"/>
                </a:solidFill>
                <a:latin typeface="Arial" pitchFamily="24" charset="0"/>
              </a:rPr>
              <a:t>Stotler</a:t>
            </a:r>
            <a:r>
              <a:rPr lang="en-US" sz="2400" b="1" dirty="0">
                <a:solidFill>
                  <a:schemeClr val="tx1"/>
                </a:solidFill>
                <a:latin typeface="Arial" pitchFamily="24" charset="0"/>
              </a:rPr>
              <a:t>, Theory &amp; Modeling</a:t>
            </a:r>
            <a:endParaRPr lang="en-US" sz="2400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lnSpc>
                <a:spcPct val="50000"/>
              </a:lnSpc>
              <a:spcBef>
                <a:spcPct val="0"/>
              </a:spcBef>
            </a:pPr>
            <a:endParaRPr lang="en-US" sz="2400" baseline="30000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sz="1600" i="1" dirty="0">
                <a:solidFill>
                  <a:schemeClr val="tx1"/>
                </a:solidFill>
                <a:latin typeface="Arial" pitchFamily="24" charset="0"/>
              </a:rPr>
              <a:t>Princeton Plasma Physics Laboratory, Princeton, NJ</a:t>
            </a:r>
            <a:endParaRPr lang="en-US" sz="1800" i="1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lnSpc>
                <a:spcPct val="90000"/>
              </a:lnSpc>
              <a:spcBef>
                <a:spcPct val="0"/>
              </a:spcBef>
            </a:pPr>
            <a:endParaRPr lang="en-US" sz="2400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spcBef>
                <a:spcPct val="0"/>
              </a:spcBef>
            </a:pPr>
            <a:endParaRPr lang="en-US" sz="2000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sz="2000" b="1" dirty="0">
                <a:solidFill>
                  <a:srgbClr val="CC3300"/>
                </a:solidFill>
                <a:latin typeface="Arial" pitchFamily="24" charset="0"/>
              </a:rPr>
              <a:t>FY </a:t>
            </a:r>
            <a:r>
              <a:rPr lang="en-US" sz="2000" b="1" dirty="0" smtClean="0">
                <a:solidFill>
                  <a:srgbClr val="CC3300"/>
                </a:solidFill>
                <a:latin typeface="Arial" pitchFamily="24" charset="0"/>
              </a:rPr>
              <a:t>2010 </a:t>
            </a:r>
            <a:r>
              <a:rPr lang="en-US" sz="2000" b="1" dirty="0">
                <a:solidFill>
                  <a:srgbClr val="CC3300"/>
                </a:solidFill>
                <a:latin typeface="Arial" pitchFamily="24" charset="0"/>
              </a:rPr>
              <a:t>NSTX Research Forum</a:t>
            </a:r>
            <a:endParaRPr lang="en-US" sz="2000" b="1" dirty="0" smtClean="0">
              <a:solidFill>
                <a:srgbClr val="CC3300"/>
              </a:solidFill>
              <a:latin typeface="Arial" pitchFamily="24" charset="0"/>
            </a:endParaRP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24" charset="0"/>
              </a:rPr>
              <a:t>1 December 2009</a:t>
            </a: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Arial" pitchFamily="24" charset="0"/>
              </a:rPr>
              <a:t>Princeton, NJ</a:t>
            </a:r>
          </a:p>
        </p:txBody>
      </p:sp>
      <p:pic>
        <p:nvPicPr>
          <p:cNvPr id="17" name="Picture 1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pic>
        <p:nvPicPr>
          <p:cNvPr id="274455" name="Picture 23" descr="lab_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28016"/>
            <a:ext cx="530352" cy="530352"/>
          </a:xfrm>
          <a:prstGeom prst="rect">
            <a:avLst/>
          </a:prstGeom>
          <a:noFill/>
        </p:spPr>
      </p:pic>
      <p:sp>
        <p:nvSpPr>
          <p:cNvPr id="18" name="Rectangle 129"/>
          <p:cNvSpPr>
            <a:spLocks noChangeArrowheads="1"/>
          </p:cNvSpPr>
          <p:nvPr/>
        </p:nvSpPr>
        <p:spPr bwMode="auto">
          <a:xfrm>
            <a:off x="3651250" y="239713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600" b="1" i="1" dirty="0">
                <a:solidFill>
                  <a:schemeClr val="accent2"/>
                </a:solidFill>
                <a:latin typeface="Arial" pitchFamily="36" charset="0"/>
              </a:rPr>
              <a:t>Supported by   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14300" y="2362200"/>
            <a:ext cx="1333500" cy="4425950"/>
          </a:xfrm>
          <a:prstGeom prst="rect">
            <a:avLst/>
          </a:prstGeom>
          <a:gradFill rotWithShape="1">
            <a:gsLst>
              <a:gs pos="0">
                <a:srgbClr val="EAEAEA">
                  <a:alpha val="50999"/>
                </a:srgbClr>
              </a:gs>
              <a:gs pos="100000">
                <a:srgbClr val="EAEAEA">
                  <a:gamma/>
                  <a:shade val="77255"/>
                  <a:invGamma/>
                  <a:alpha val="50999"/>
                </a:srgbClr>
              </a:gs>
            </a:gsLst>
            <a:lin ang="0" scaled="1"/>
          </a:gra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Colorado Sch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Comp-X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INEL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 Wisconsin</a:t>
            </a:r>
            <a:endParaRPr lang="en-US" sz="900">
              <a:solidFill>
                <a:srgbClr val="FF0000"/>
              </a:solidFill>
              <a:latin typeface="Arial" pitchFamily="36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7783513" y="2505075"/>
            <a:ext cx="1284287" cy="4276725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76471"/>
                  <a:invGamma/>
                  <a:alpha val="50999"/>
                </a:srgbClr>
              </a:gs>
              <a:gs pos="100000">
                <a:srgbClr val="EAEAEA">
                  <a:alpha val="50999"/>
                </a:srgbClr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Culham</a:t>
            </a: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Sci</a:t>
            </a: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Ctr</a:t>
            </a:r>
            <a:endParaRPr lang="en-US" sz="900" dirty="0">
              <a:solidFill>
                <a:srgbClr val="FF0000"/>
              </a:solidFill>
              <a:latin typeface="Arial" pitchFamily="36" charset="0"/>
            </a:endParaRP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U St. Andrews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York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Chubu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Fukui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Hiroshima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Hyogo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Kyoto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Kyushu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Kyushu Tokai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NIFS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Niigata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U Tokyo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JAEA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Hebrew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Ioffe</a:t>
            </a: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 Inst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RRC 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Kurchatov</a:t>
            </a: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 Inst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TRINITI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KBSI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KAIST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POSTECH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ASIPP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ENEA, 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Frascati</a:t>
            </a:r>
            <a:endParaRPr lang="en-US" sz="900" dirty="0">
              <a:solidFill>
                <a:srgbClr val="FF0000"/>
              </a:solidFill>
              <a:latin typeface="Arial" pitchFamily="36" charset="0"/>
            </a:endParaRP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CEA, 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Cadarache</a:t>
            </a:r>
            <a:endParaRPr lang="en-US" sz="900" dirty="0">
              <a:solidFill>
                <a:srgbClr val="FF0000"/>
              </a:solidFill>
              <a:latin typeface="Arial" pitchFamily="36" charset="0"/>
            </a:endParaRP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IPP, 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J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ü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lich</a:t>
            </a:r>
            <a:endParaRPr lang="en-US" sz="900" dirty="0">
              <a:solidFill>
                <a:srgbClr val="FF0000"/>
              </a:solidFill>
              <a:latin typeface="Arial" pitchFamily="36" charset="0"/>
            </a:endParaRP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IPP, 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Garching</a:t>
            </a:r>
            <a:endParaRPr lang="en-US" sz="900" dirty="0">
              <a:solidFill>
                <a:srgbClr val="FF0000"/>
              </a:solidFill>
              <a:latin typeface="Arial" pitchFamily="36" charset="0"/>
            </a:endParaRP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ASCR, Czech Rep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U Quebec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09625"/>
          </a:xfrm>
        </p:spPr>
        <p:txBody>
          <a:bodyPr/>
          <a:lstStyle/>
          <a:p>
            <a:r>
              <a:rPr lang="en-US"/>
              <a:t>Boundary Physics TSG priorities are defined by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5105400"/>
          </a:xfrm>
        </p:spPr>
        <p:txBody>
          <a:bodyPr/>
          <a:lstStyle/>
          <a:p>
            <a:pPr marL="346075" indent="-346075">
              <a:lnSpc>
                <a:spcPct val="90000"/>
              </a:lnSpc>
            </a:pPr>
            <a:r>
              <a:rPr lang="en-US" sz="2200" b="1" dirty="0" smtClean="0">
                <a:solidFill>
                  <a:srgbClr val="124A91"/>
                </a:solidFill>
              </a:rPr>
              <a:t>DOE and NSTX Milestones</a:t>
            </a:r>
            <a:endParaRPr lang="en-US" sz="1800" b="1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marL="746125" lvl="1" algn="just">
              <a:lnSpc>
                <a:spcPct val="90000"/>
              </a:lnSpc>
            </a:pPr>
            <a:r>
              <a:rPr lang="en-US" sz="1800" b="1" dirty="0" smtClean="0">
                <a:solidFill>
                  <a:srgbClr val="194A90"/>
                </a:solidFill>
                <a:latin typeface="+mn-lt"/>
                <a:ea typeface="+mn-ea"/>
              </a:rPr>
              <a:t>FY2010 DOE Joint Research Target:</a:t>
            </a:r>
            <a:r>
              <a:rPr lang="en-US" sz="1800" b="1" dirty="0" smtClean="0"/>
              <a:t>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Conduct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experiments on major fusion facilities to improve understanding of the 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+mn-ea"/>
              </a:rPr>
              <a:t>heat transport in the tokamak scrape-off layer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 (SOL) plasma, strengthening the basis for projecting divertor conditions in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ITER.</a:t>
            </a:r>
          </a:p>
          <a:p>
            <a:pPr marL="746125" lvl="1" algn="just">
              <a:lnSpc>
                <a:spcPct val="90000"/>
              </a:lnSpc>
            </a:pPr>
            <a:endParaRPr lang="en-US" sz="1800" dirty="0" smtClean="0"/>
          </a:p>
          <a:p>
            <a:pPr marL="746125" lvl="1" algn="just">
              <a:lnSpc>
                <a:spcPct val="90000"/>
              </a:lnSpc>
            </a:pPr>
            <a:r>
              <a:rPr lang="en-US" sz="1800" b="1" dirty="0" smtClean="0">
                <a:solidFill>
                  <a:srgbClr val="194A90"/>
                </a:solidFill>
              </a:rPr>
              <a:t>FY2010 Research Milestone R(10-3):</a:t>
            </a:r>
            <a:r>
              <a:rPr lang="en-US" sz="1800" b="1" dirty="0" smtClean="0"/>
              <a:t> </a:t>
            </a:r>
            <a:r>
              <a:rPr lang="en-US" sz="1800" dirty="0" smtClean="0"/>
              <a:t>Assess H-mode </a:t>
            </a:r>
            <a:r>
              <a:rPr lang="en-US" sz="1800" b="1" dirty="0" smtClean="0"/>
              <a:t>pedestal characteristics and ELM stability</a:t>
            </a:r>
            <a:r>
              <a:rPr lang="en-US" sz="1800" dirty="0" smtClean="0"/>
              <a:t> as a function of collisionality and lithium conditioning</a:t>
            </a:r>
          </a:p>
          <a:p>
            <a:pPr marL="746125" lvl="1" algn="just">
              <a:lnSpc>
                <a:spcPct val="90000"/>
              </a:lnSpc>
            </a:pPr>
            <a:endParaRPr lang="en-US" sz="1800" dirty="0" smtClean="0"/>
          </a:p>
          <a:p>
            <a:pPr marL="746125" lvl="1" algn="just">
              <a:lnSpc>
                <a:spcPct val="90000"/>
              </a:lnSpc>
            </a:pPr>
            <a:r>
              <a:rPr lang="en-US" sz="1800" b="1" dirty="0" smtClean="0">
                <a:solidFill>
                  <a:srgbClr val="194A90"/>
                </a:solidFill>
              </a:rPr>
              <a:t>FY2011 DOE Joint Research Target:</a:t>
            </a:r>
            <a:r>
              <a:rPr lang="en-US" sz="1800" b="1" dirty="0" smtClean="0"/>
              <a:t> </a:t>
            </a:r>
            <a:r>
              <a:rPr lang="en-US" sz="1800" dirty="0" smtClean="0"/>
              <a:t>Conduct experiments on major fusion facilities to improve the understanding of the physics mechanisms responsible for the </a:t>
            </a:r>
            <a:r>
              <a:rPr lang="en-US" sz="1800" b="1" dirty="0" smtClean="0"/>
              <a:t>structure of the pedestal</a:t>
            </a:r>
            <a:r>
              <a:rPr lang="en-US" sz="1800" dirty="0" smtClean="0"/>
              <a:t> and compare with the predictive models described in the companion theory milestone.</a:t>
            </a:r>
            <a:endParaRPr lang="en-US" sz="2000" dirty="0" smtClean="0"/>
          </a:p>
          <a:p>
            <a:pPr marL="346075" indent="-346075">
              <a:lnSpc>
                <a:spcPct val="90000"/>
              </a:lnSpc>
            </a:pPr>
            <a:r>
              <a:rPr lang="en-US" sz="2200" b="1" dirty="0" smtClean="0">
                <a:solidFill>
                  <a:srgbClr val="124A91"/>
                </a:solidFill>
              </a:rPr>
              <a:t>NSTX-U planning needs and ST </a:t>
            </a:r>
            <a:r>
              <a:rPr lang="en-US" sz="2200" b="1" dirty="0">
                <a:solidFill>
                  <a:srgbClr val="124A91"/>
                </a:solidFill>
              </a:rPr>
              <a:t>development path </a:t>
            </a:r>
            <a:r>
              <a:rPr lang="en-US" sz="2200" b="1" dirty="0" smtClean="0">
                <a:solidFill>
                  <a:srgbClr val="124A91"/>
                </a:solidFill>
              </a:rPr>
              <a:t>needs</a:t>
            </a:r>
          </a:p>
          <a:p>
            <a:pPr marL="346075" indent="-346075">
              <a:lnSpc>
                <a:spcPct val="90000"/>
              </a:lnSpc>
            </a:pPr>
            <a:r>
              <a:rPr lang="en-US" sz="2200" b="1" dirty="0" smtClean="0">
                <a:solidFill>
                  <a:srgbClr val="124A91"/>
                </a:solidFill>
              </a:rPr>
              <a:t>ITPA participation, ITER needs</a:t>
            </a:r>
            <a:endParaRPr lang="en-US" sz="2200" dirty="0" smtClean="0"/>
          </a:p>
          <a:p>
            <a:pPr marL="346075" indent="-346075">
              <a:lnSpc>
                <a:spcPct val="90000"/>
              </a:lnSpc>
              <a:buNone/>
            </a:pPr>
            <a:endParaRPr lang="en-US" sz="2200" b="1" dirty="0" smtClean="0">
              <a:solidFill>
                <a:srgbClr val="124A91"/>
              </a:solidFill>
            </a:endParaRPr>
          </a:p>
          <a:p>
            <a:pPr marL="746125" lvl="1"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Boundary Physics TSG is actively involved in a number of  ITPA </a:t>
            </a:r>
            <a:r>
              <a:rPr kumimoji="1" lang="en-US" dirty="0"/>
              <a:t>PEP and DSOL experiments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194A90"/>
                </a:solidFill>
              </a:rPr>
              <a:t>DSOL (= Divertor and Scrape-off layer)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/>
              <a:t>DSOL-17</a:t>
            </a:r>
            <a:r>
              <a:rPr lang="en-US" sz="1800" dirty="0" smtClean="0"/>
              <a:t>: Introduction of pre-characterized dust in divertor and SOL</a:t>
            </a:r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194A90"/>
                </a:solidFill>
              </a:rPr>
              <a:t>PEP (= Pedestal and Edge)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/>
              <a:t>PEP-19:</a:t>
            </a:r>
            <a:r>
              <a:rPr lang="en-US" sz="1800" dirty="0" smtClean="0"/>
              <a:t> Basic mechanisms of edge transport with </a:t>
            </a:r>
            <a:r>
              <a:rPr lang="en-US" sz="1800" dirty="0" err="1" smtClean="0"/>
              <a:t>RMPs</a:t>
            </a:r>
            <a:r>
              <a:rPr lang="en-US" sz="1800" dirty="0" smtClean="0"/>
              <a:t> in toroidal plasma confinement devices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Proposals at this forum (J.-W. Ahn, A. </a:t>
            </a:r>
            <a:r>
              <a:rPr lang="en-US" sz="1600" dirty="0" err="1" smtClean="0"/>
              <a:t>Loarte</a:t>
            </a:r>
            <a:r>
              <a:rPr lang="en-US" sz="16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/>
              <a:t>PEP-25:</a:t>
            </a:r>
            <a:r>
              <a:rPr lang="en-US" sz="1800" dirty="0" smtClean="0"/>
              <a:t> Inter-machine comparison of ELM control by magnetic field perturbations from midplane RMP coils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NSTX contributing through experiments on ELM triggering with RMP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/>
              <a:t>PEP-6: </a:t>
            </a:r>
            <a:r>
              <a:rPr lang="en-US" sz="1800" dirty="0" smtClean="0"/>
              <a:t>Pedestal structure and ELM stability in DN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Data will be taken in FY2010 JRT experiments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/>
              <a:t>PEP-16: </a:t>
            </a:r>
            <a:r>
              <a:rPr lang="en-US" sz="1800" dirty="0" smtClean="0"/>
              <a:t>C-Mod/MAST/NSTX Small ELM regimes comparison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Data analysis on-going</a:t>
            </a:r>
          </a:p>
          <a:p>
            <a:pPr lvl="1">
              <a:lnSpc>
                <a:spcPct val="80000"/>
              </a:lnSpc>
            </a:pPr>
            <a:r>
              <a:rPr lang="en-US" sz="1800" b="1" dirty="0" smtClean="0"/>
              <a:t>PEP-23:</a:t>
            </a:r>
            <a:r>
              <a:rPr lang="en-US" sz="1800" dirty="0" smtClean="0"/>
              <a:t> Quantification of the requirements for ELM suppression by magnetic perturbations from internal off-midplane coils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NSTX staff to participate in analysis of experiments on other machines</a:t>
            </a:r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 lvl="1">
              <a:lnSpc>
                <a:spcPct val="8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Three </a:t>
            </a:r>
            <a:r>
              <a:rPr kumimoji="1" lang="en-US" dirty="0"/>
              <a:t>Boundary Physics TSG priorities have been defined for FY </a:t>
            </a:r>
            <a:r>
              <a:rPr kumimoji="1" lang="en-US" dirty="0" smtClean="0"/>
              <a:t>2010 </a:t>
            </a:r>
            <a:r>
              <a:rPr kumimoji="1" lang="en-US" dirty="0"/>
              <a:t>run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077200" cy="5029200"/>
          </a:xfrm>
        </p:spPr>
        <p:txBody>
          <a:bodyPr/>
          <a:lstStyle/>
          <a:p>
            <a:pPr algn="just"/>
            <a:r>
              <a:rPr lang="en-US" sz="2200" dirty="0" smtClean="0"/>
              <a:t>Compare divertor heat flux widths to midplane density and temperature widths and edge turbulence characteristics, and determine the scaling of SOL and divertor heat transport (</a:t>
            </a:r>
            <a:r>
              <a:rPr lang="en-US" sz="2200" b="1" dirty="0" smtClean="0"/>
              <a:t>FY2010  Joint Research Milestone</a:t>
            </a:r>
            <a:r>
              <a:rPr lang="en-US" sz="2200" dirty="0" smtClean="0"/>
              <a:t>)</a:t>
            </a:r>
          </a:p>
          <a:p>
            <a:pPr algn="just"/>
            <a:endParaRPr lang="en-U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Determine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relationship of ELM properties to discharge boundary shape, lithium conditioning, and 3D resonant magnetic perturbations (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RMPs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and compare stability of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pedestal /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ELMs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model calculations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Milestone R10</a:t>
            </a:r>
            <a:r>
              <a:rPr lang="en-US" sz="2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-3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2200" dirty="0" smtClean="0"/>
          </a:p>
          <a:p>
            <a:pPr algn="just"/>
            <a:endParaRPr lang="en-U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200" dirty="0" smtClean="0"/>
              <a:t>Understand and develop a predictive capability for the physics mechanisms responsible for the structure of the H-mode pedestal (</a:t>
            </a:r>
            <a:r>
              <a:rPr lang="en-US" sz="2200" b="1" dirty="0" smtClean="0"/>
              <a:t>FY2011 Joint Research Milestone</a:t>
            </a:r>
            <a:r>
              <a:rPr lang="en-US" sz="2200" dirty="0" smtClean="0"/>
              <a:t>)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809625"/>
          </a:xfrm>
        </p:spPr>
        <p:txBody>
          <a:bodyPr/>
          <a:lstStyle/>
          <a:p>
            <a:r>
              <a:rPr kumimoji="1" lang="en-US" dirty="0" smtClean="0"/>
              <a:t>32 proposals </a:t>
            </a:r>
            <a:r>
              <a:rPr kumimoji="1" lang="en-US" dirty="0"/>
              <a:t>have been</a:t>
            </a:r>
            <a:r>
              <a:rPr kumimoji="1" lang="en-US" dirty="0" smtClean="0"/>
              <a:t> received and sorted </a:t>
            </a:r>
            <a:r>
              <a:rPr kumimoji="1" lang="en-US" dirty="0"/>
              <a:t>into</a:t>
            </a:r>
            <a:r>
              <a:rPr kumimoji="1" lang="en-US" dirty="0" smtClean="0"/>
              <a:t> four categories</a:t>
            </a:r>
            <a:endParaRPr kumimoji="1" lang="en-US" dirty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5116272"/>
          </a:xfrm>
        </p:spPr>
        <p:txBody>
          <a:bodyPr wrap="square">
            <a:spAutoFit/>
          </a:bodyPr>
          <a:lstStyle/>
          <a:p>
            <a:pPr marL="396875" indent="-396875" ea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dirty="0" smtClean="0"/>
              <a:t>Pedestal and </a:t>
            </a:r>
            <a:r>
              <a:rPr lang="en-US" dirty="0" err="1" smtClean="0"/>
              <a:t>ELMs</a:t>
            </a:r>
            <a:r>
              <a:rPr lang="en-US" dirty="0" smtClean="0"/>
              <a:t>, including ELM control </a:t>
            </a:r>
            <a:r>
              <a:rPr lang="en-US" b="1" dirty="0" smtClean="0"/>
              <a:t>(19 proposals)</a:t>
            </a:r>
          </a:p>
          <a:p>
            <a:pPr marL="396875" indent="-396875" ea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dirty="0" smtClean="0"/>
              <a:t>FY2010 JRT </a:t>
            </a:r>
            <a:r>
              <a:rPr lang="en-US" b="1" dirty="0" smtClean="0"/>
              <a:t>(2 proposals)</a:t>
            </a:r>
            <a:endParaRPr lang="en-US" dirty="0" smtClean="0"/>
          </a:p>
          <a:p>
            <a:pPr marL="396875" indent="-396875" ea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dirty="0" smtClean="0"/>
              <a:t>Divertor and SOL transport, turbulence, sources, flows, and heat flux mitigation </a:t>
            </a:r>
            <a:r>
              <a:rPr lang="en-US" b="1" dirty="0" smtClean="0"/>
              <a:t>(9 proposals)</a:t>
            </a:r>
            <a:endParaRPr lang="en-US" dirty="0" smtClean="0"/>
          </a:p>
          <a:p>
            <a:pPr marL="396875" indent="-396875" ea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dirty="0"/>
              <a:t>Dust</a:t>
            </a:r>
            <a:r>
              <a:rPr lang="en-US" dirty="0" smtClean="0"/>
              <a:t> studies </a:t>
            </a:r>
            <a:r>
              <a:rPr lang="en-US" b="1" dirty="0" smtClean="0"/>
              <a:t>(2 proposals)</a:t>
            </a:r>
            <a:endParaRPr lang="en-US" dirty="0" smtClean="0"/>
          </a:p>
          <a:p>
            <a:pPr marL="396875" indent="-396875" eaLnBrk="0" hangingPunct="0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Font typeface="Arial" pitchFamily="24" charset="0"/>
              <a:buNone/>
            </a:pPr>
            <a:r>
              <a:rPr lang="en-US" sz="1600" dirty="0" smtClean="0"/>
              <a:t>							</a:t>
            </a:r>
            <a:endParaRPr lang="en-US" sz="1600" b="1" dirty="0" smtClean="0"/>
          </a:p>
          <a:p>
            <a:pPr marL="396875" indent="-396875" eaLnBrk="0" hangingPunct="0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Font typeface="Arial" pitchFamily="24" charset="0"/>
              <a:buNone/>
            </a:pPr>
            <a:endParaRPr lang="en-US" b="1" dirty="0" smtClean="0">
              <a:solidFill>
                <a:srgbClr val="124A91"/>
              </a:solidFill>
            </a:endParaRPr>
          </a:p>
          <a:p>
            <a:pPr marL="396875" indent="-396875" eaLnBrk="0" hangingPunct="0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Font typeface="Arial" pitchFamily="24" charset="0"/>
              <a:buNone/>
            </a:pPr>
            <a:r>
              <a:rPr lang="en-US" sz="2800" b="1" dirty="0" smtClean="0">
                <a:solidFill>
                  <a:srgbClr val="124A91"/>
                </a:solidFill>
              </a:rPr>
              <a:t>TOTAL</a:t>
            </a:r>
            <a:r>
              <a:rPr lang="en-US" sz="2800" b="1" dirty="0">
                <a:solidFill>
                  <a:srgbClr val="124A91"/>
                </a:solidFill>
              </a:rPr>
              <a:t>:</a:t>
            </a:r>
            <a:r>
              <a:rPr lang="en-US" sz="2800" b="1" dirty="0" smtClean="0">
                <a:solidFill>
                  <a:srgbClr val="124A91"/>
                </a:solidFill>
              </a:rPr>
              <a:t> 32 </a:t>
            </a:r>
            <a:r>
              <a:rPr lang="en-US" sz="2800" b="1" dirty="0">
                <a:solidFill>
                  <a:srgbClr val="124A91"/>
                </a:solidFill>
              </a:rPr>
              <a:t>Proposals, ~</a:t>
            </a:r>
            <a:r>
              <a:rPr lang="en-US" sz="2800" b="1" dirty="0" smtClean="0">
                <a:solidFill>
                  <a:srgbClr val="124A91"/>
                </a:solidFill>
              </a:rPr>
              <a:t> 32 Run </a:t>
            </a:r>
            <a:r>
              <a:rPr lang="en-US" sz="2800" b="1" dirty="0">
                <a:solidFill>
                  <a:srgbClr val="124A91"/>
                </a:solidFill>
              </a:rPr>
              <a:t>days requested</a:t>
            </a:r>
            <a:endParaRPr lang="en-US" sz="2800" b="1" dirty="0" smtClean="0">
              <a:solidFill>
                <a:srgbClr val="124A91"/>
              </a:solidFill>
            </a:endParaRPr>
          </a:p>
          <a:p>
            <a:pPr marL="1062038" lvl="2" indent="-381000" eaLnBrk="0" hangingPunct="0">
              <a:lnSpc>
                <a:spcPct val="90000"/>
              </a:lnSpc>
              <a:spcBef>
                <a:spcPct val="0"/>
              </a:spcBef>
              <a:buClrTx/>
              <a:buFont typeface="Arial" pitchFamily="24" charset="0"/>
              <a:buNone/>
            </a:pPr>
            <a:endParaRPr lang="en-US" b="1" dirty="0" smtClean="0">
              <a:solidFill>
                <a:schemeClr val="accent2"/>
              </a:solidFill>
            </a:endParaRPr>
          </a:p>
          <a:p>
            <a:pPr marL="1062038" lvl="2" indent="-381000" eaLnBrk="0" hangingPunct="0">
              <a:lnSpc>
                <a:spcPct val="90000"/>
              </a:lnSpc>
              <a:spcBef>
                <a:spcPct val="0"/>
              </a:spcBef>
              <a:buClrTx/>
              <a:buFont typeface="Arial" pitchFamily="24" charset="0"/>
              <a:buNone/>
            </a:pPr>
            <a:endParaRPr lang="en-US" b="1" dirty="0" smtClean="0">
              <a:solidFill>
                <a:schemeClr val="accent2"/>
              </a:solidFill>
            </a:endParaRPr>
          </a:p>
          <a:p>
            <a:pPr marL="1062038" lvl="2" indent="-381000" eaLnBrk="0" hangingPunct="0">
              <a:lnSpc>
                <a:spcPct val="90000"/>
              </a:lnSpc>
              <a:spcBef>
                <a:spcPct val="0"/>
              </a:spcBef>
              <a:buClrTx/>
              <a:buFont typeface="Arial" pitchFamily="24" charset="0"/>
              <a:buNone/>
            </a:pPr>
            <a:endParaRPr lang="en-US" b="1" dirty="0" smtClean="0">
              <a:solidFill>
                <a:schemeClr val="accent2"/>
              </a:solidFill>
            </a:endParaRPr>
          </a:p>
          <a:p>
            <a:pPr marL="396875" indent="-396875" algn="ctr" eaLnBrk="0" hangingPunct="0">
              <a:lnSpc>
                <a:spcPct val="90000"/>
              </a:lnSpc>
              <a:spcBef>
                <a:spcPct val="0"/>
              </a:spcBef>
              <a:buClrTx/>
              <a:buFont typeface="Arial" pitchFamily="24" charset="0"/>
              <a:buNone/>
            </a:pPr>
            <a:r>
              <a:rPr lang="en-US" sz="2800" b="1" dirty="0">
                <a:solidFill>
                  <a:srgbClr val="800000"/>
                </a:solidFill>
              </a:rPr>
              <a:t>Boundary Physics TSG Break-Out Session</a:t>
            </a:r>
            <a:r>
              <a:rPr lang="en-US" sz="2800" b="1" dirty="0" smtClean="0">
                <a:solidFill>
                  <a:srgbClr val="800000"/>
                </a:solidFill>
              </a:rPr>
              <a:t>,</a:t>
            </a:r>
          </a:p>
          <a:p>
            <a:pPr marL="396875" indent="-396875" algn="ctr" eaLnBrk="0" hangingPunct="0">
              <a:lnSpc>
                <a:spcPct val="90000"/>
              </a:lnSpc>
              <a:spcBef>
                <a:spcPct val="0"/>
              </a:spcBef>
              <a:buClrTx/>
              <a:buFont typeface="Arial" pitchFamily="24" charset="0"/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Wednesday, December 2</a:t>
            </a:r>
            <a:r>
              <a:rPr lang="en-US" sz="2800" b="1" baseline="30000" dirty="0" smtClean="0">
                <a:solidFill>
                  <a:srgbClr val="800000"/>
                </a:solidFill>
              </a:rPr>
              <a:t>nd</a:t>
            </a:r>
            <a:r>
              <a:rPr lang="en-US" sz="2800" b="1" dirty="0" smtClean="0">
                <a:solidFill>
                  <a:srgbClr val="800000"/>
                </a:solidFill>
              </a:rPr>
              <a:t>, </a:t>
            </a:r>
            <a:r>
              <a:rPr lang="en-US" sz="2800" b="1" dirty="0">
                <a:solidFill>
                  <a:srgbClr val="800000"/>
                </a:solidFill>
              </a:rPr>
              <a:t>1</a:t>
            </a:r>
            <a:r>
              <a:rPr lang="en-US" sz="2800" b="1" dirty="0" smtClean="0">
                <a:solidFill>
                  <a:srgbClr val="800000"/>
                </a:solidFill>
              </a:rPr>
              <a:t>:30- </a:t>
            </a:r>
            <a:r>
              <a:rPr lang="en-US" sz="2800" b="1" dirty="0">
                <a:solidFill>
                  <a:srgbClr val="800000"/>
                </a:solidFill>
              </a:rPr>
              <a:t>5:30 PM</a:t>
            </a:r>
            <a:r>
              <a:rPr lang="en-US" sz="2800" b="1" dirty="0" smtClean="0">
                <a:solidFill>
                  <a:srgbClr val="800000"/>
                </a:solidFill>
              </a:rPr>
              <a:t>, B</a:t>
            </a:r>
            <a:r>
              <a:rPr lang="en-US" sz="2800" b="1" dirty="0">
                <a:solidFill>
                  <a:srgbClr val="800000"/>
                </a:solidFill>
              </a:rPr>
              <a:t>-318</a:t>
            </a:r>
            <a:endParaRPr kumimoji="1" lang="en-US" sz="2800" dirty="0">
              <a:solidFill>
                <a:srgbClr val="800000"/>
              </a:solidFill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5334000" y="1676400"/>
            <a:ext cx="1066800" cy="457200"/>
          </a:xfrm>
          <a:prstGeom prst="rightArrow">
            <a:avLst>
              <a:gd name="adj1" fmla="val 34570"/>
              <a:gd name="adj2" fmla="val 500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sz="3000" dirty="0"/>
              <a:t>NSTX Boundary Physics TSG discussion agenda (1)</a:t>
            </a:r>
            <a:endParaRPr kumimoji="1" lang="en-US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5029200"/>
          </a:xfrm>
        </p:spPr>
        <p:txBody>
          <a:bodyPr/>
          <a:lstStyle/>
          <a:p>
            <a:r>
              <a:rPr lang="en-US" sz="1800" b="1" dirty="0" smtClean="0"/>
              <a:t>Pedestal and </a:t>
            </a:r>
            <a:r>
              <a:rPr lang="en-US" sz="1800" b="1" dirty="0" err="1" smtClean="0"/>
              <a:t>ELMs</a:t>
            </a:r>
            <a:r>
              <a:rPr lang="en-US" sz="1800" b="1" dirty="0" smtClean="0"/>
              <a:t>, including ELM control with </a:t>
            </a:r>
            <a:r>
              <a:rPr lang="en-US" sz="1800" b="1" dirty="0" err="1" smtClean="0"/>
              <a:t>RMPs</a:t>
            </a:r>
            <a:endParaRPr lang="en-US" sz="1800" dirty="0" smtClean="0"/>
          </a:p>
          <a:p>
            <a:pPr lvl="1">
              <a:buFont typeface="+mj-lt"/>
              <a:buAutoNum type="arabicPeriod"/>
            </a:pPr>
            <a:r>
              <a:rPr lang="en-US" sz="1200" dirty="0" smtClean="0"/>
              <a:t>X. Q. </a:t>
            </a:r>
            <a:r>
              <a:rPr lang="en-US" sz="1200" dirty="0" err="1" smtClean="0"/>
              <a:t>Xu</a:t>
            </a:r>
            <a:r>
              <a:rPr lang="en-US" sz="1200" dirty="0" smtClean="0"/>
              <a:t>, Controlling the onset of Type-I Elms by rigid-body toroidal rotation via </a:t>
            </a:r>
            <a:r>
              <a:rPr lang="en-US" sz="1200" dirty="0" err="1" smtClean="0"/>
              <a:t>ExB</a:t>
            </a:r>
            <a:r>
              <a:rPr lang="en-US" sz="1200" dirty="0" smtClean="0"/>
              <a:t> flow shear, 0 day</a:t>
            </a:r>
          </a:p>
          <a:p>
            <a:pPr lvl="1">
              <a:buFont typeface="+mj-lt"/>
              <a:buAutoNum type="arabicPeriod"/>
            </a:pPr>
            <a:r>
              <a:rPr lang="en-US" sz="1200" dirty="0" smtClean="0"/>
              <a:t>G. McKee, H-mode Pedestal Fluctuation Dynamics in </a:t>
            </a:r>
            <a:r>
              <a:rPr lang="en-US" sz="1200" dirty="0" err="1" smtClean="0"/>
              <a:t>ELM'ing</a:t>
            </a:r>
            <a:r>
              <a:rPr lang="en-US" sz="1200" dirty="0" smtClean="0"/>
              <a:t> and ELM-free scenarios, 1 day </a:t>
            </a:r>
          </a:p>
          <a:p>
            <a:pPr lvl="1">
              <a:buFont typeface="+mj-lt"/>
              <a:buAutoNum type="arabicPeriod"/>
            </a:pPr>
            <a:r>
              <a:rPr lang="en-US" sz="1200" dirty="0" smtClean="0"/>
              <a:t>J.-W. Ahn, Effect of externally applied 3-D fields on divertor profiles, 1 day</a:t>
            </a:r>
          </a:p>
          <a:p>
            <a:pPr lvl="1">
              <a:buFont typeface="+mj-lt"/>
              <a:buAutoNum type="arabicPeriod"/>
            </a:pPr>
            <a:r>
              <a:rPr lang="en-US" sz="1200" dirty="0" smtClean="0"/>
              <a:t>J.-W. Ahn, Characterization of ELM heat flux profiles, 1 day</a:t>
            </a:r>
          </a:p>
          <a:p>
            <a:pPr lvl="1">
              <a:buFont typeface="+mj-lt"/>
              <a:buAutoNum type="arabicPeriod"/>
            </a:pPr>
            <a:r>
              <a:rPr lang="en-US" sz="1200" dirty="0" smtClean="0"/>
              <a:t>J. </a:t>
            </a:r>
            <a:r>
              <a:rPr lang="en-US" sz="1200" dirty="0" err="1" smtClean="0"/>
              <a:t>Canik</a:t>
            </a:r>
            <a:r>
              <a:rPr lang="en-US" sz="1200" dirty="0" smtClean="0"/>
              <a:t>, Probing the role of </a:t>
            </a:r>
            <a:r>
              <a:rPr lang="en-US" sz="1200" dirty="0" err="1" smtClean="0"/>
              <a:t>homoclinic</a:t>
            </a:r>
            <a:r>
              <a:rPr lang="en-US" sz="1200" dirty="0" smtClean="0"/>
              <a:t> tangles in the ELM process, 1 day</a:t>
            </a:r>
          </a:p>
          <a:p>
            <a:pPr lvl="1">
              <a:buFont typeface="+mj-lt"/>
              <a:buAutoNum type="arabicPeriod"/>
            </a:pPr>
            <a:r>
              <a:rPr lang="en-US" sz="1200" dirty="0" smtClean="0"/>
              <a:t>J. </a:t>
            </a:r>
            <a:r>
              <a:rPr lang="en-US" sz="1200" dirty="0" err="1" smtClean="0"/>
              <a:t>Canik</a:t>
            </a:r>
            <a:r>
              <a:rPr lang="en-US" sz="1200" dirty="0" smtClean="0"/>
              <a:t>, Density </a:t>
            </a:r>
            <a:r>
              <a:rPr lang="en-US" sz="1200" dirty="0" err="1" smtClean="0"/>
              <a:t>pumpout</a:t>
            </a:r>
            <a:r>
              <a:rPr lang="en-US" sz="1200" dirty="0" smtClean="0"/>
              <a:t> due to </a:t>
            </a:r>
            <a:r>
              <a:rPr lang="en-US" sz="1200" dirty="0" err="1" smtClean="0"/>
              <a:t>RMPs</a:t>
            </a:r>
            <a:r>
              <a:rPr lang="en-US" sz="1200" dirty="0" smtClean="0"/>
              <a:t> as a function of collisionality, 0.5 day</a:t>
            </a:r>
          </a:p>
          <a:p>
            <a:pPr lvl="1">
              <a:buFont typeface="+mj-lt"/>
              <a:buAutoNum type="arabicPeriod"/>
            </a:pPr>
            <a:r>
              <a:rPr lang="en-US" sz="1200" dirty="0" smtClean="0"/>
              <a:t>A. </a:t>
            </a:r>
            <a:r>
              <a:rPr lang="en-US" sz="1200" dirty="0" err="1" smtClean="0"/>
              <a:t>Loarte</a:t>
            </a:r>
            <a:r>
              <a:rPr lang="en-US" sz="1200" dirty="0" smtClean="0"/>
              <a:t>, Effects of ELM control with resonant magnetic perturbation on edge power fluxes between and at </a:t>
            </a:r>
            <a:r>
              <a:rPr lang="en-US" sz="1200" dirty="0" err="1" smtClean="0"/>
              <a:t>ELMs</a:t>
            </a:r>
            <a:r>
              <a:rPr lang="en-US" sz="1200" dirty="0" smtClean="0"/>
              <a:t>, 2 days</a:t>
            </a:r>
          </a:p>
          <a:p>
            <a:pPr lvl="1">
              <a:buFont typeface="+mj-lt"/>
              <a:buAutoNum type="arabicPeriod"/>
            </a:pPr>
            <a:r>
              <a:rPr lang="en-US" sz="1200" dirty="0" smtClean="0"/>
              <a:t>A. </a:t>
            </a:r>
            <a:r>
              <a:rPr lang="en-US" sz="1200" dirty="0" err="1" smtClean="0"/>
              <a:t>Loarte</a:t>
            </a:r>
            <a:r>
              <a:rPr lang="en-US" sz="1200" dirty="0" smtClean="0"/>
              <a:t>, Physics processes leading to ELM triggering by vertical jogs and extrapolation to ITER, 1.5 day</a:t>
            </a:r>
          </a:p>
          <a:p>
            <a:pPr lvl="1">
              <a:buFont typeface="+mj-lt"/>
              <a:buAutoNum type="arabicPeriod"/>
            </a:pPr>
            <a:r>
              <a:rPr lang="en-US" sz="1200" dirty="0" smtClean="0"/>
              <a:t>A. Sontag, ELM stability dependence on triangularity, 1-2 days</a:t>
            </a:r>
          </a:p>
          <a:p>
            <a:pPr lvl="1">
              <a:buFont typeface="+mj-lt"/>
              <a:buAutoNum type="arabicPeriod"/>
            </a:pPr>
            <a:r>
              <a:rPr lang="en-US" sz="1200" dirty="0" smtClean="0"/>
              <a:t>A. Sontag, Feasibility of achieving QH-mode in NSTX, 2-3 days</a:t>
            </a:r>
          </a:p>
          <a:p>
            <a:pPr lvl="1">
              <a:buFont typeface="+mj-lt"/>
              <a:buAutoNum type="arabicPeriod"/>
            </a:pPr>
            <a:r>
              <a:rPr lang="en-US" sz="1200" dirty="0" smtClean="0"/>
              <a:t>D. </a:t>
            </a:r>
            <a:r>
              <a:rPr lang="en-US" sz="1200" dirty="0" err="1" smtClean="0"/>
              <a:t>Battaglia</a:t>
            </a:r>
            <a:r>
              <a:rPr lang="en-US" sz="1200" dirty="0" smtClean="0"/>
              <a:t>, ELM suppression using 3D fields from a single row off-midplane coils on NSTX, 1 day</a:t>
            </a:r>
          </a:p>
          <a:p>
            <a:pPr lvl="1">
              <a:buFont typeface="+mj-lt"/>
              <a:buAutoNum type="arabicPeriod"/>
            </a:pPr>
            <a:r>
              <a:rPr lang="en-US" sz="1200" dirty="0" smtClean="0"/>
              <a:t>D. </a:t>
            </a:r>
            <a:r>
              <a:rPr lang="en-US" sz="1200" dirty="0" err="1" smtClean="0"/>
              <a:t>Battaglia</a:t>
            </a:r>
            <a:r>
              <a:rPr lang="en-US" sz="1200" dirty="0" smtClean="0"/>
              <a:t>, Imaging the edge island structure in NSTX during the application of 3D fields, 0.5 day </a:t>
            </a:r>
            <a:r>
              <a:rPr lang="en-US" sz="1200" smtClean="0"/>
              <a:t>or </a:t>
            </a:r>
            <a:r>
              <a:rPr lang="en-US" sz="1200" smtClean="0"/>
              <a:t>piggyback</a:t>
            </a:r>
            <a:endParaRPr lang="en-US" sz="1200" dirty="0" smtClean="0"/>
          </a:p>
          <a:p>
            <a:pPr lvl="1">
              <a:buFont typeface="+mj-lt"/>
              <a:buAutoNum type="arabicPeriod"/>
            </a:pPr>
            <a:r>
              <a:rPr lang="en-US" sz="1200" dirty="0" smtClean="0"/>
              <a:t>A. </a:t>
            </a:r>
            <a:r>
              <a:rPr lang="en-US" sz="1200" dirty="0" err="1" smtClean="0"/>
              <a:t>Diallo</a:t>
            </a:r>
            <a:r>
              <a:rPr lang="en-US" sz="1200" dirty="0" smtClean="0"/>
              <a:t>, Increasing the Range of Achievable Pedestal Height, 1.5 days</a:t>
            </a:r>
          </a:p>
          <a:p>
            <a:pPr lvl="1">
              <a:buFont typeface="+mj-lt"/>
              <a:buAutoNum type="arabicPeriod"/>
            </a:pPr>
            <a:r>
              <a:rPr lang="en-US" sz="1200" dirty="0" smtClean="0"/>
              <a:t>A. </a:t>
            </a:r>
            <a:r>
              <a:rPr lang="en-US" sz="1200" dirty="0" err="1" smtClean="0"/>
              <a:t>Diallo</a:t>
            </a:r>
            <a:r>
              <a:rPr lang="en-US" sz="1200" dirty="0" smtClean="0"/>
              <a:t>, Correlation of Fluctuations measurements inside the </a:t>
            </a:r>
            <a:r>
              <a:rPr lang="en-US" sz="1200" dirty="0" err="1" smtClean="0"/>
              <a:t>separatrix</a:t>
            </a:r>
            <a:r>
              <a:rPr lang="en-US" sz="1200" dirty="0" smtClean="0"/>
              <a:t> and GPI, 0.25 day</a:t>
            </a:r>
          </a:p>
          <a:p>
            <a:pPr lvl="1">
              <a:buFont typeface="+mj-lt"/>
              <a:buAutoNum type="arabicPeriod"/>
            </a:pPr>
            <a:r>
              <a:rPr lang="en-US" sz="1200" dirty="0" smtClean="0"/>
              <a:t>J.-K. Park, RMP threshold of ELM modification at different q95, 0.5-1 day</a:t>
            </a:r>
          </a:p>
          <a:p>
            <a:pPr lvl="1">
              <a:buFont typeface="+mj-lt"/>
              <a:buAutoNum type="arabicPeriod"/>
            </a:pPr>
            <a:r>
              <a:rPr lang="en-US" sz="1200" dirty="0" smtClean="0"/>
              <a:t>R. </a:t>
            </a:r>
            <a:r>
              <a:rPr lang="en-US" sz="1200" dirty="0" err="1" smtClean="0"/>
              <a:t>Goldston</a:t>
            </a:r>
            <a:r>
              <a:rPr lang="en-US" sz="1200" dirty="0" smtClean="0"/>
              <a:t>, Use of ICRF to Trigger </a:t>
            </a:r>
            <a:r>
              <a:rPr lang="en-US" sz="1200" dirty="0" err="1" smtClean="0"/>
              <a:t>ELMs</a:t>
            </a:r>
            <a:r>
              <a:rPr lang="en-US" sz="1200" dirty="0" smtClean="0"/>
              <a:t>, 1 day</a:t>
            </a:r>
          </a:p>
          <a:p>
            <a:pPr lvl="1">
              <a:buFont typeface="+mj-lt"/>
              <a:buAutoNum type="arabicPeriod"/>
            </a:pPr>
            <a:r>
              <a:rPr lang="en-US" sz="1200" dirty="0" smtClean="0"/>
              <a:t>R. </a:t>
            </a:r>
            <a:r>
              <a:rPr lang="en-US" sz="1200" dirty="0" err="1" smtClean="0"/>
              <a:t>Goldston</a:t>
            </a:r>
            <a:r>
              <a:rPr lang="en-US" sz="1200" dirty="0" smtClean="0"/>
              <a:t>, Use </a:t>
            </a:r>
            <a:r>
              <a:rPr lang="en-US" sz="1200" dirty="0" err="1" smtClean="0"/>
              <a:t>SPAs</a:t>
            </a:r>
            <a:r>
              <a:rPr lang="en-US" sz="1200" dirty="0" smtClean="0"/>
              <a:t> to Drive </a:t>
            </a:r>
            <a:r>
              <a:rPr lang="en-US" sz="1200" dirty="0" err="1" smtClean="0"/>
              <a:t>EHOs</a:t>
            </a:r>
            <a:r>
              <a:rPr lang="en-US" sz="1200" dirty="0" smtClean="0"/>
              <a:t>, 1 day</a:t>
            </a:r>
          </a:p>
          <a:p>
            <a:pPr lvl="1">
              <a:buFont typeface="+mj-lt"/>
              <a:buAutoNum type="arabicPeriod"/>
            </a:pPr>
            <a:r>
              <a:rPr lang="en-US" sz="1200" dirty="0" smtClean="0"/>
              <a:t>R. </a:t>
            </a:r>
            <a:r>
              <a:rPr lang="en-US" sz="1200" dirty="0" err="1" smtClean="0"/>
              <a:t>Goldston</a:t>
            </a:r>
            <a:r>
              <a:rPr lang="en-US" sz="1200" dirty="0" smtClean="0"/>
              <a:t>, When Does Core Radiation Affect Confinement, 1 day</a:t>
            </a:r>
          </a:p>
          <a:p>
            <a:pPr lvl="1">
              <a:buFont typeface="+mj-lt"/>
              <a:buAutoNum type="arabicPeriod"/>
            </a:pPr>
            <a:r>
              <a:rPr lang="en-US" sz="1200" dirty="0" smtClean="0"/>
              <a:t>R. </a:t>
            </a:r>
            <a:r>
              <a:rPr lang="en-US" sz="1200" dirty="0" err="1" smtClean="0"/>
              <a:t>Goldston</a:t>
            </a:r>
            <a:r>
              <a:rPr lang="en-US" sz="1200" dirty="0" smtClean="0"/>
              <a:t>, Drive Edge Harmonic Oscillations with Modulated Radio Frequency Heating, 0.5 day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200" dirty="0" smtClean="0">
                <a:ea typeface="ＭＳ 明朝" pitchFamily="24" charset="-128"/>
                <a:cs typeface="ＭＳ 明朝" pitchFamily="24" charset="-128"/>
              </a:rPr>
              <a:t>				</a:t>
            </a:r>
            <a:endParaRPr lang="en-US" sz="1600" b="1" dirty="0" smtClean="0">
              <a:ea typeface="ＭＳ 明朝" pitchFamily="24" charset="-128"/>
              <a:cs typeface="ＭＳ 明朝" pitchFamily="24" charset="-128"/>
            </a:endParaRPr>
          </a:p>
          <a:p>
            <a:pPr>
              <a:lnSpc>
                <a:spcPct val="90000"/>
              </a:lnSpc>
            </a:pPr>
            <a:endParaRPr lang="en-US" sz="1800" dirty="0" smtClean="0">
              <a:ea typeface="ＭＳ 明朝" pitchFamily="24" charset="-128"/>
              <a:cs typeface="ＭＳ 明朝" pitchFamily="24" charset="-128"/>
            </a:endParaRPr>
          </a:p>
          <a:p>
            <a:pPr>
              <a:lnSpc>
                <a:spcPct val="90000"/>
              </a:lnSpc>
            </a:pPr>
            <a:endParaRPr lang="en-US" sz="1800" dirty="0" smtClean="0">
              <a:ea typeface="ＭＳ 明朝" pitchFamily="24" charset="-128"/>
              <a:cs typeface="ＭＳ 明朝" pitchFamily="24" charset="-128"/>
            </a:endParaRPr>
          </a:p>
          <a:p>
            <a:pPr>
              <a:lnSpc>
                <a:spcPct val="90000"/>
              </a:lnSpc>
            </a:pPr>
            <a:endParaRPr lang="en-US" sz="1800" dirty="0" smtClean="0">
              <a:ea typeface="ＭＳ 明朝" pitchFamily="24" charset="-128"/>
              <a:cs typeface="ＭＳ 明朝" pitchFamily="24" charset="-128"/>
            </a:endParaRPr>
          </a:p>
          <a:p>
            <a:pPr>
              <a:lnSpc>
                <a:spcPct val="90000"/>
              </a:lnSpc>
            </a:pPr>
            <a:endParaRPr lang="en-US" sz="1800" dirty="0" smtClean="0">
              <a:ea typeface="ＭＳ 明朝" pitchFamily="24" charset="-128"/>
              <a:cs typeface="ＭＳ 明朝" pitchFamily="2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809625"/>
          </a:xfrm>
        </p:spPr>
        <p:txBody>
          <a:bodyPr/>
          <a:lstStyle/>
          <a:p>
            <a:r>
              <a:rPr kumimoji="1" lang="en-US" dirty="0" smtClean="0"/>
              <a:t>NSTX Boundary Physics TSG discussion agenda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5105400"/>
          </a:xfrm>
        </p:spPr>
        <p:txBody>
          <a:bodyPr/>
          <a:lstStyle/>
          <a:p>
            <a:r>
              <a:rPr lang="en-US" sz="2000" b="1" dirty="0" smtClean="0"/>
              <a:t>FY2010 JRT on SOL heat transport</a:t>
            </a:r>
            <a:endParaRPr lang="en-US" sz="2000" dirty="0" smtClean="0"/>
          </a:p>
          <a:p>
            <a:pPr lvl="1">
              <a:buFont typeface="+mj-lt"/>
              <a:buAutoNum type="arabicPeriod" startAt="20"/>
            </a:pPr>
            <a:r>
              <a:rPr lang="en-US" sz="1200" dirty="0" smtClean="0"/>
              <a:t>R. Maingi, Measurements of heat flux profiles for the FY2010 Joint Research Milestone, 5 days</a:t>
            </a:r>
          </a:p>
          <a:p>
            <a:pPr lvl="1">
              <a:buFont typeface="+mj-lt"/>
              <a:buAutoNum type="arabicPeriod" startAt="20"/>
            </a:pPr>
            <a:r>
              <a:rPr lang="en-US" sz="1200" dirty="0" smtClean="0"/>
              <a:t>R. </a:t>
            </a:r>
            <a:r>
              <a:rPr lang="en-US" sz="1200" dirty="0" err="1" smtClean="0"/>
              <a:t>Maqueda</a:t>
            </a:r>
            <a:r>
              <a:rPr lang="en-US" sz="1200" dirty="0" smtClean="0"/>
              <a:t>, GPI based research in support of the 2010 edge JRT milestone, 0.5 day </a:t>
            </a:r>
          </a:p>
          <a:p>
            <a:pPr lvl="1">
              <a:buNone/>
            </a:pPr>
            <a:endParaRPr lang="en-US" sz="1200" dirty="0" smtClean="0"/>
          </a:p>
          <a:p>
            <a:r>
              <a:rPr lang="en-US" sz="2000" b="1" dirty="0" smtClean="0"/>
              <a:t>Divertor and SOL transport, turbulence, sources, flows, and heat flux mitigation</a:t>
            </a:r>
            <a:endParaRPr lang="en-US" sz="2000" dirty="0" smtClean="0"/>
          </a:p>
          <a:p>
            <a:pPr lvl="1">
              <a:buFont typeface="+mj-lt"/>
              <a:buAutoNum type="arabicPeriod" startAt="22"/>
            </a:pPr>
            <a:r>
              <a:rPr lang="en-US" sz="1200" dirty="0" smtClean="0"/>
              <a:t>V. A. Soukhanovskii, Divertor heat flux reduction and detachment studies with impurity seeding and LLD pumping for NSTX-U, 1 day</a:t>
            </a:r>
          </a:p>
          <a:p>
            <a:pPr lvl="1">
              <a:buFont typeface="+mj-lt"/>
              <a:buAutoNum type="arabicPeriod" startAt="22"/>
            </a:pPr>
            <a:r>
              <a:rPr lang="en-US" sz="1200" dirty="0" smtClean="0"/>
              <a:t>V. A. Soukhanovskii, Snowflake divertor characterization in NSTX, 1 day</a:t>
            </a:r>
          </a:p>
          <a:p>
            <a:pPr lvl="1">
              <a:buFont typeface="+mj-lt"/>
              <a:buAutoNum type="arabicPeriod" startAt="22"/>
            </a:pPr>
            <a:r>
              <a:rPr lang="en-US" sz="1200" dirty="0" smtClean="0"/>
              <a:t>A. McLean, Simple As Possible Plasmas (SAPP) on NSTX, 1 day</a:t>
            </a:r>
          </a:p>
          <a:p>
            <a:pPr lvl="1">
              <a:buFont typeface="+mj-lt"/>
              <a:buAutoNum type="arabicPeriod" startAt="22"/>
            </a:pPr>
            <a:r>
              <a:rPr lang="en-US" sz="1200" dirty="0" smtClean="0"/>
              <a:t>A. McLean, Regular Spectroscopic Characterization of the LLD, 0.5 day</a:t>
            </a:r>
          </a:p>
          <a:p>
            <a:pPr lvl="1">
              <a:buFont typeface="+mj-lt"/>
              <a:buAutoNum type="arabicPeriod" startAt="22"/>
            </a:pPr>
            <a:r>
              <a:rPr lang="en-US" sz="1200" dirty="0" smtClean="0"/>
              <a:t>A. McLean, Spectroscopic characterization of molecular sources in NSTX, 1 day</a:t>
            </a:r>
          </a:p>
          <a:p>
            <a:pPr lvl="1">
              <a:buFont typeface="+mj-lt"/>
              <a:buAutoNum type="arabicPeriod" startAt="22"/>
            </a:pPr>
            <a:r>
              <a:rPr lang="en-US" sz="1200" dirty="0" smtClean="0"/>
              <a:t>S. </a:t>
            </a:r>
            <a:r>
              <a:rPr lang="en-US" sz="1200" dirty="0" err="1" smtClean="0"/>
              <a:t>Zweben</a:t>
            </a:r>
            <a:r>
              <a:rPr lang="en-US" sz="1200" dirty="0" smtClean="0"/>
              <a:t>, Test of LLD Electrodes for SOL Control, 0.5 day</a:t>
            </a:r>
          </a:p>
          <a:p>
            <a:pPr lvl="1">
              <a:buFont typeface="+mj-lt"/>
              <a:buAutoNum type="arabicPeriod" startAt="22"/>
            </a:pPr>
            <a:r>
              <a:rPr lang="en-US" sz="1200" dirty="0" smtClean="0"/>
              <a:t>N. Nishino, Two dimensional ion flow measurement, 0 days</a:t>
            </a:r>
          </a:p>
          <a:p>
            <a:pPr lvl="1">
              <a:buFont typeface="+mj-lt"/>
              <a:buAutoNum type="arabicPeriod" startAt="22"/>
            </a:pPr>
            <a:r>
              <a:rPr lang="en-US" sz="1200" dirty="0" smtClean="0"/>
              <a:t>M. A. </a:t>
            </a:r>
            <a:r>
              <a:rPr lang="en-US" sz="1200" dirty="0" err="1" smtClean="0"/>
              <a:t>Jaworski</a:t>
            </a:r>
            <a:r>
              <a:rPr lang="en-US" sz="1200" dirty="0" smtClean="0"/>
              <a:t>, Turbulence and divertor target plasma characterization during transition to sheath-limited regime, 0 days</a:t>
            </a:r>
          </a:p>
          <a:p>
            <a:pPr lvl="1">
              <a:buFont typeface="+mj-lt"/>
              <a:buAutoNum type="arabicPeriod" startAt="22"/>
            </a:pPr>
            <a:r>
              <a:rPr lang="en-US" sz="1200" dirty="0" smtClean="0"/>
              <a:t>A. Pigarov, Study of secondary electron emission and thermoelectric current effects with Li, 0.5 day</a:t>
            </a:r>
          </a:p>
          <a:p>
            <a:pPr lvl="1">
              <a:buNone/>
            </a:pPr>
            <a:endParaRPr lang="en-US" sz="1200" dirty="0" smtClean="0"/>
          </a:p>
          <a:p>
            <a:r>
              <a:rPr lang="en-US" sz="2000" b="1" dirty="0" smtClean="0"/>
              <a:t>Dust studies</a:t>
            </a:r>
            <a:endParaRPr lang="en-US" sz="2000" dirty="0" smtClean="0"/>
          </a:p>
          <a:p>
            <a:pPr lvl="1">
              <a:buFont typeface="+mj-lt"/>
              <a:buAutoNum type="arabicPeriod" startAt="31"/>
            </a:pPr>
            <a:r>
              <a:rPr lang="en-US" sz="1200" dirty="0" smtClean="0"/>
              <a:t>C. H. Skinner, Dust Mobilization studies with PMI probe, 0.25 </a:t>
            </a:r>
            <a:r>
              <a:rPr lang="en-US" sz="1200" dirty="0" err="1" smtClean="0"/>
              <a:t>day+</a:t>
            </a:r>
            <a:r>
              <a:rPr lang="en-US" sz="1200" dirty="0" err="1" smtClean="0"/>
              <a:t>piggyback</a:t>
            </a:r>
            <a:endParaRPr lang="en-US" sz="1200" dirty="0" smtClean="0"/>
          </a:p>
          <a:p>
            <a:pPr lvl="1">
              <a:buFont typeface="+mj-lt"/>
              <a:buAutoNum type="arabicPeriod" startAt="31"/>
            </a:pPr>
            <a:r>
              <a:rPr lang="en-US" sz="1200" dirty="0" smtClean="0"/>
              <a:t>R. D. Smirnov, Modeling of dust trajectories and radiation mantle, 0 days</a:t>
            </a:r>
          </a:p>
          <a:p>
            <a:pPr lvl="1"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mple_All_Lab-arial_narrow">
  <a:themeElements>
    <a:clrScheme name="Sample_All_Lab-arial_narr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_All_Lab-arial_narrow">
      <a:majorFont>
        <a:latin typeface="Arial Narrow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Sample_All_Lab-arial_narr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HD:Users:tegge2:Desktop:Sample_All_Lab-arial_narrow.pot</Template>
  <TotalTime>4916</TotalTime>
  <Words>1316</Words>
  <Application>Microsoft Macintosh PowerPoint</Application>
  <PresentationFormat>On-screen Show (4:3)</PresentationFormat>
  <Paragraphs>167</Paragraphs>
  <Slides>7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Sample_All_Lab-arial_narrow</vt:lpstr>
      <vt:lpstr>Slide 1</vt:lpstr>
      <vt:lpstr>Boundary Physics TSG priorities are defined by</vt:lpstr>
      <vt:lpstr>Boundary Physics TSG is actively involved in a number of  ITPA PEP and DSOL experiments</vt:lpstr>
      <vt:lpstr>Three Boundary Physics TSG priorities have been defined for FY 2010 run</vt:lpstr>
      <vt:lpstr>32 proposals have been received and sorted into four categories</vt:lpstr>
      <vt:lpstr>NSTX Boundary Physics TSG discussion agenda (1)</vt:lpstr>
      <vt:lpstr>NSTX Boundary Physics TSG discussion agenda (2)</vt:lpstr>
    </vt:vector>
  </TitlesOfParts>
  <Company>TID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TID</dc:creator>
  <cp:lastModifiedBy>Vlad Soukhanovskii</cp:lastModifiedBy>
  <cp:revision>309</cp:revision>
  <cp:lastPrinted>2009-11-30T20:31:02Z</cp:lastPrinted>
  <dcterms:created xsi:type="dcterms:W3CDTF">2009-12-01T19:18:05Z</dcterms:created>
  <dcterms:modified xsi:type="dcterms:W3CDTF">2009-12-01T20:16:03Z</dcterms:modified>
</cp:coreProperties>
</file>